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elvetica World Bold" charset="1" panose="020B0800040000020004"/>
      <p:regular r:id="rId19"/>
    </p:embeddedFont>
    <p:embeddedFont>
      <p:font typeface="Helvetica World" charset="1" panose="020B0500040000020004"/>
      <p:regular r:id="rId20"/>
    </p:embeddedFont>
    <p:embeddedFont>
      <p:font typeface="Arimo Bold" charset="1" panose="020B07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277873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0234309" y="0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785003"/>
            <a:ext cx="14436651" cy="37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b="true" sz="11349" spc="-34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ULTRA </a:t>
            </a:r>
          </a:p>
          <a:p>
            <a:pPr algn="l">
              <a:lnSpc>
                <a:spcPts val="8625"/>
              </a:lnSpc>
            </a:pPr>
            <a:r>
              <a:rPr lang="en-US" b="true" sz="11349" spc="-34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PROSTHETIC LIMBS </a:t>
            </a:r>
          </a:p>
          <a:p>
            <a:pPr algn="l">
              <a:lnSpc>
                <a:spcPts val="862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7204838" y="564344"/>
            <a:ext cx="10484687" cy="4579156"/>
          </a:xfrm>
          <a:custGeom>
            <a:avLst/>
            <a:gdLst/>
            <a:ahLst/>
            <a:cxnLst/>
            <a:rect r="r" b="b" t="t" l="l"/>
            <a:pathLst>
              <a:path h="4579156" w="10484687">
                <a:moveTo>
                  <a:pt x="10484687" y="0"/>
                </a:moveTo>
                <a:lnTo>
                  <a:pt x="0" y="0"/>
                </a:lnTo>
                <a:lnTo>
                  <a:pt x="0" y="4579156"/>
                </a:lnTo>
                <a:lnTo>
                  <a:pt x="10484687" y="4579156"/>
                </a:lnTo>
                <a:lnTo>
                  <a:pt x="104846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942070"/>
            <a:ext cx="3532038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Tasneem Mosameh &amp; Tuqa Ateeq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019999" y="8942070"/>
            <a:ext cx="2239301" cy="31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4"/>
              </a:lnSpc>
              <a:spcBef>
                <a:spcPct val="0"/>
              </a:spcBef>
            </a:pPr>
            <a:r>
              <a:rPr lang="en-US" sz="1803" spc="-18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29 Jan, 2025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93357" y="6858506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5"/>
                </a:lnTo>
                <a:lnTo>
                  <a:pt x="0" y="166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691964"/>
            <a:ext cx="12352275" cy="183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b="true" sz="3450" spc="-103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REVOLUTIONIZING SMART PROSTHETICS WITH AI &amp; QUANTUM COMPUTING </a:t>
            </a:r>
          </a:p>
          <a:p>
            <a:pPr algn="l">
              <a:lnSpc>
                <a:spcPts val="687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437118" y="6738032"/>
            <a:ext cx="4946445" cy="2522310"/>
          </a:xfrm>
          <a:custGeom>
            <a:avLst/>
            <a:gdLst/>
            <a:ahLst/>
            <a:cxnLst/>
            <a:rect r="r" b="b" t="t" l="l"/>
            <a:pathLst>
              <a:path h="2522310" w="4946445">
                <a:moveTo>
                  <a:pt x="0" y="0"/>
                </a:moveTo>
                <a:lnTo>
                  <a:pt x="4946445" y="0"/>
                </a:lnTo>
                <a:lnTo>
                  <a:pt x="4946445" y="2522311"/>
                </a:lnTo>
                <a:lnTo>
                  <a:pt x="0" y="2522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1301259" cy="5707136"/>
          </a:xfrm>
          <a:custGeom>
            <a:avLst/>
            <a:gdLst/>
            <a:ahLst/>
            <a:cxnLst/>
            <a:rect r="r" b="b" t="t" l="l"/>
            <a:pathLst>
              <a:path h="5707136" w="11301259">
                <a:moveTo>
                  <a:pt x="0" y="0"/>
                </a:moveTo>
                <a:lnTo>
                  <a:pt x="11301259" y="0"/>
                </a:lnTo>
                <a:lnTo>
                  <a:pt x="11301259" y="5707136"/>
                </a:lnTo>
                <a:lnTo>
                  <a:pt x="0" y="5707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71495" y="4579864"/>
            <a:ext cx="11301259" cy="5707136"/>
          </a:xfrm>
          <a:custGeom>
            <a:avLst/>
            <a:gdLst/>
            <a:ahLst/>
            <a:cxnLst/>
            <a:rect r="r" b="b" t="t" l="l"/>
            <a:pathLst>
              <a:path h="5707136" w="11301259">
                <a:moveTo>
                  <a:pt x="0" y="0"/>
                </a:moveTo>
                <a:lnTo>
                  <a:pt x="11301259" y="0"/>
                </a:lnTo>
                <a:lnTo>
                  <a:pt x="11301259" y="5707136"/>
                </a:lnTo>
                <a:lnTo>
                  <a:pt x="0" y="5707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4815223" y="0"/>
            <a:ext cx="3472777" cy="3472777"/>
          </a:xfrm>
          <a:custGeom>
            <a:avLst/>
            <a:gdLst/>
            <a:ahLst/>
            <a:cxnLst/>
            <a:rect r="r" b="b" t="t" l="l"/>
            <a:pathLst>
              <a:path h="3472777" w="3472777">
                <a:moveTo>
                  <a:pt x="0" y="0"/>
                </a:moveTo>
                <a:lnTo>
                  <a:pt x="3472777" y="0"/>
                </a:lnTo>
                <a:lnTo>
                  <a:pt x="3472777" y="3472777"/>
                </a:lnTo>
                <a:lnTo>
                  <a:pt x="0" y="347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741545" y="-616941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021708" y="5709124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36989" y="3331845"/>
            <a:ext cx="5182954" cy="5926455"/>
          </a:xfrm>
          <a:custGeom>
            <a:avLst/>
            <a:gdLst/>
            <a:ahLst/>
            <a:cxnLst/>
            <a:rect r="r" b="b" t="t" l="l"/>
            <a:pathLst>
              <a:path h="5926455" w="5182954">
                <a:moveTo>
                  <a:pt x="0" y="0"/>
                </a:moveTo>
                <a:lnTo>
                  <a:pt x="5182954" y="0"/>
                </a:lnTo>
                <a:lnTo>
                  <a:pt x="5182954" y="5926455"/>
                </a:lnTo>
                <a:lnTo>
                  <a:pt x="0" y="5926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66537" y="1140387"/>
            <a:ext cx="8103274" cy="840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909" indent="-346955" lvl="1">
              <a:lnSpc>
                <a:spcPts val="4499"/>
              </a:lnSpc>
              <a:buFont typeface="Arial"/>
              <a:buChar char="•"/>
            </a:pPr>
            <a:r>
              <a:rPr lang="en-US" sz="3214" spc="-3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first project of its kind integrating quantum computing with prosthetics.</a:t>
            </a:r>
          </a:p>
          <a:p>
            <a:pPr algn="l">
              <a:lnSpc>
                <a:spcPts val="4499"/>
              </a:lnSpc>
            </a:pPr>
          </a:p>
          <a:p>
            <a:pPr algn="l" marL="693909" indent="-346955" lvl="1">
              <a:lnSpc>
                <a:spcPts val="4499"/>
              </a:lnSpc>
              <a:buFont typeface="Arial"/>
              <a:buChar char="•"/>
            </a:pPr>
            <a:r>
              <a:rPr lang="en-US" sz="3214" spc="-3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Utilizes quantum computing for fast and accurate bio-signal analysis.</a:t>
            </a:r>
          </a:p>
          <a:p>
            <a:pPr algn="l">
              <a:lnSpc>
                <a:spcPts val="4499"/>
              </a:lnSpc>
            </a:pPr>
          </a:p>
          <a:p>
            <a:pPr algn="l" marL="693909" indent="-346955" lvl="1">
              <a:lnSpc>
                <a:spcPts val="4499"/>
              </a:lnSpc>
              <a:buFont typeface="Arial"/>
              <a:buChar char="•"/>
            </a:pPr>
            <a:r>
              <a:rPr lang="en-US" sz="3214" spc="-3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Enables precise movement prediction and enhances prosthetic performance.</a:t>
            </a:r>
          </a:p>
          <a:p>
            <a:pPr algn="l">
              <a:lnSpc>
                <a:spcPts val="4499"/>
              </a:lnSpc>
            </a:pPr>
          </a:p>
          <a:p>
            <a:pPr algn="l" marL="693909" indent="-346955" lvl="1">
              <a:lnSpc>
                <a:spcPts val="4499"/>
              </a:lnSpc>
              <a:buFont typeface="Arial"/>
              <a:buChar char="•"/>
            </a:pPr>
            <a:r>
              <a:rPr lang="en-US" sz="3214" spc="-3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Offers innovative rehabilitation solutions using cutting-edge technology.</a:t>
            </a:r>
          </a:p>
          <a:p>
            <a:pPr algn="l">
              <a:lnSpc>
                <a:spcPts val="4499"/>
              </a:lnSpc>
            </a:pPr>
          </a:p>
          <a:p>
            <a:pPr algn="l" marL="693909" indent="-346955" lvl="1">
              <a:lnSpc>
                <a:spcPts val="4499"/>
              </a:lnSpc>
              <a:buFont typeface="Arial"/>
              <a:buChar char="•"/>
            </a:pPr>
            <a:r>
              <a:rPr lang="en-US" sz="3214" spc="-3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Features an innovative design powered by AI to analyze bio-signals.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10467" y="9732121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4" y="0"/>
                </a:lnTo>
                <a:lnTo>
                  <a:pt x="665944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39" y="1194008"/>
            <a:ext cx="8462300" cy="170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CREATIVITY &amp; INNOVATION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45268" y="2545268"/>
            <a:ext cx="10387235" cy="5296699"/>
          </a:xfrm>
          <a:custGeom>
            <a:avLst/>
            <a:gdLst/>
            <a:ahLst/>
            <a:cxnLst/>
            <a:rect r="r" b="b" t="t" l="l"/>
            <a:pathLst>
              <a:path h="5296699" w="10387235">
                <a:moveTo>
                  <a:pt x="0" y="0"/>
                </a:moveTo>
                <a:lnTo>
                  <a:pt x="10387235" y="0"/>
                </a:lnTo>
                <a:lnTo>
                  <a:pt x="10387235" y="5296699"/>
                </a:lnTo>
                <a:lnTo>
                  <a:pt x="0" y="529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88149">
            <a:off x="-2204788" y="5562293"/>
            <a:ext cx="10049395" cy="3636054"/>
          </a:xfrm>
          <a:custGeom>
            <a:avLst/>
            <a:gdLst/>
            <a:ahLst/>
            <a:cxnLst/>
            <a:rect r="r" b="b" t="t" l="l"/>
            <a:pathLst>
              <a:path h="3636054" w="10049395">
                <a:moveTo>
                  <a:pt x="0" y="0"/>
                </a:moveTo>
                <a:lnTo>
                  <a:pt x="10049395" y="0"/>
                </a:lnTo>
                <a:lnTo>
                  <a:pt x="10049395" y="3636054"/>
                </a:lnTo>
                <a:lnTo>
                  <a:pt x="0" y="3636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53514" y="1845201"/>
            <a:ext cx="11305786" cy="887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24" b="true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</a:t>
            </a: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Integration of Prosthetics with Cloud Services: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Developing smart prosthetic limbs with IoT sensors to collect data in real-time and securely store it on a cloud infrastructure, ensuring seamless integration through API interfaces.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24" b="true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</a:t>
            </a: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Enhancing Real-Time Analysis: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Improving AI algorithms for faster signal analysis and utilizing quantum computing for quicker processing of real-time data.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b="true" sz="2499" spc="-24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</a:t>
            </a: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Collaboration with Medical Professionals: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Collaborating to test the system in real-world environments and gathering feedback from users and experts to improve performance.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b="true" sz="2499" spc="-24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</a:t>
            </a: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Processing and Metrics: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Currently, we focus on analyzing real-time data such as pH in sweat, heart rate, and oxygen saturation. In the future, we will add blood pressure, body temperature, and glucose levels, while making the prosthetics eco-friendly, comfortable, and pain-free.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30422" y="983760"/>
            <a:ext cx="7932555" cy="90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FUTURE VISION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88149">
            <a:off x="14723444" y="779295"/>
            <a:ext cx="11399398" cy="4124509"/>
          </a:xfrm>
          <a:custGeom>
            <a:avLst/>
            <a:gdLst/>
            <a:ahLst/>
            <a:cxnLst/>
            <a:rect r="r" b="b" t="t" l="l"/>
            <a:pathLst>
              <a:path h="4124509" w="11399398">
                <a:moveTo>
                  <a:pt x="0" y="0"/>
                </a:moveTo>
                <a:lnTo>
                  <a:pt x="11399398" y="0"/>
                </a:lnTo>
                <a:lnTo>
                  <a:pt x="11399398" y="4124510"/>
                </a:lnTo>
                <a:lnTo>
                  <a:pt x="0" y="4124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037862" y="1914783"/>
            <a:ext cx="8883172" cy="4529741"/>
          </a:xfrm>
          <a:custGeom>
            <a:avLst/>
            <a:gdLst/>
            <a:ahLst/>
            <a:cxnLst/>
            <a:rect r="r" b="b" t="t" l="l"/>
            <a:pathLst>
              <a:path h="4529741" w="8883172">
                <a:moveTo>
                  <a:pt x="0" y="0"/>
                </a:moveTo>
                <a:lnTo>
                  <a:pt x="8883172" y="0"/>
                </a:lnTo>
                <a:lnTo>
                  <a:pt x="8883172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469748" y="5872718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749682">
            <a:off x="9846181" y="328915"/>
            <a:ext cx="7542079" cy="7316818"/>
          </a:xfrm>
          <a:custGeom>
            <a:avLst/>
            <a:gdLst/>
            <a:ahLst/>
            <a:cxnLst/>
            <a:rect r="r" b="b" t="t" l="l"/>
            <a:pathLst>
              <a:path h="7316818" w="7542079">
                <a:moveTo>
                  <a:pt x="0" y="0"/>
                </a:moveTo>
                <a:lnTo>
                  <a:pt x="7542080" y="0"/>
                </a:lnTo>
                <a:lnTo>
                  <a:pt x="7542080" y="7316818"/>
                </a:lnTo>
                <a:lnTo>
                  <a:pt x="0" y="7316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6154" y="1478747"/>
            <a:ext cx="10894429" cy="170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 FOR YOUR ATTENTION!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05647"/>
            <a:ext cx="16809516" cy="208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</a:p>
          <a:p>
            <a:pPr algn="l">
              <a:lnSpc>
                <a:spcPts val="3904"/>
              </a:lnSpc>
            </a:pPr>
            <a:r>
              <a:rPr lang="en-US" sz="3200" spc="3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We look forward to transforming lives with innovative, comfortable, and eco-friendly solutions</a:t>
            </a:r>
          </a:p>
          <a:p>
            <a:pPr algn="l">
              <a:lnSpc>
                <a:spcPts val="390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60908" y="3226574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066499" y="648796"/>
            <a:ext cx="2942534" cy="1500468"/>
          </a:xfrm>
          <a:custGeom>
            <a:avLst/>
            <a:gdLst/>
            <a:ahLst/>
            <a:cxnLst/>
            <a:rect r="r" b="b" t="t" l="l"/>
            <a:pathLst>
              <a:path h="1500468" w="2942534">
                <a:moveTo>
                  <a:pt x="0" y="0"/>
                </a:moveTo>
                <a:lnTo>
                  <a:pt x="2942534" y="0"/>
                </a:lnTo>
                <a:lnTo>
                  <a:pt x="2942534" y="1500468"/>
                </a:lnTo>
                <a:lnTo>
                  <a:pt x="0" y="150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0411" y="2576976"/>
            <a:ext cx="7026114" cy="6144724"/>
          </a:xfrm>
          <a:custGeom>
            <a:avLst/>
            <a:gdLst/>
            <a:ahLst/>
            <a:cxnLst/>
            <a:rect r="r" b="b" t="t" l="l"/>
            <a:pathLst>
              <a:path h="6144724" w="7026114">
                <a:moveTo>
                  <a:pt x="0" y="0"/>
                </a:moveTo>
                <a:lnTo>
                  <a:pt x="7026114" y="0"/>
                </a:lnTo>
                <a:lnTo>
                  <a:pt x="7026114" y="6144724"/>
                </a:lnTo>
                <a:lnTo>
                  <a:pt x="0" y="6144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6790940" y="2633475"/>
            <a:ext cx="0" cy="6031726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90940" y="929389"/>
            <a:ext cx="10137609" cy="170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  &amp; PROBLEM STATMENT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4182" y="2783852"/>
            <a:ext cx="10979104" cy="5719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1"/>
              </a:lnSpc>
            </a:pPr>
            <a:r>
              <a:rPr lang="en-US" sz="2522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project aims to transform prosthetics by using AI and quantum computing to create , responsive, and adaptive solutions for individuals with limb loss.</a:t>
            </a:r>
          </a:p>
          <a:p>
            <a:pPr algn="l">
              <a:lnSpc>
                <a:spcPts val="3531"/>
              </a:lnSpc>
            </a:pPr>
          </a:p>
          <a:p>
            <a:pPr algn="l" marL="544562" indent="-272281" lvl="1">
              <a:lnSpc>
                <a:spcPts val="3531"/>
              </a:lnSpc>
              <a:buFont typeface="Arial"/>
              <a:buChar char="•"/>
            </a:pPr>
            <a:r>
              <a:rPr lang="en-US" sz="2522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Global Issue:</a:t>
            </a:r>
          </a:p>
          <a:p>
            <a:pPr algn="l">
              <a:lnSpc>
                <a:spcPts val="3531"/>
              </a:lnSpc>
            </a:pPr>
            <a:r>
              <a:rPr lang="en-US" sz="2522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Millions worldwide struggle with limb loss and outdated prosthetics.</a:t>
            </a:r>
          </a:p>
          <a:p>
            <a:pPr algn="l">
              <a:lnSpc>
                <a:spcPts val="3531"/>
              </a:lnSpc>
            </a:pPr>
            <a:r>
              <a:rPr lang="en-US" sz="2522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Prosthetics lack responsiveness and adaptability, affecting mobility and daily life.This slows progress on health and equality goals (SDG 3: Good Health and Well-Being  &amp; SDG 10: Reduced Inequalities).</a:t>
            </a:r>
          </a:p>
          <a:p>
            <a:pPr algn="l">
              <a:lnSpc>
                <a:spcPts val="3531"/>
              </a:lnSpc>
            </a:pPr>
          </a:p>
          <a:p>
            <a:pPr algn="l" marL="544562" indent="-272281" lvl="1">
              <a:lnSpc>
                <a:spcPts val="3531"/>
              </a:lnSpc>
              <a:buFont typeface="Arial"/>
              <a:buChar char="•"/>
            </a:pPr>
            <a:r>
              <a:rPr lang="en-US" sz="2522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Local Issue in Palestine: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Many lose limbs due to conflict and accidents</a:t>
            </a:r>
            <a:r>
              <a:rPr lang="en-US" sz="2522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.Traditional options fail to meet needs, especially in tough terrains and limited resources.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258863" y="4782324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9395" y="120061"/>
            <a:ext cx="4966458" cy="4662263"/>
          </a:xfrm>
          <a:custGeom>
            <a:avLst/>
            <a:gdLst/>
            <a:ahLst/>
            <a:cxnLst/>
            <a:rect r="r" b="b" t="t" l="l"/>
            <a:pathLst>
              <a:path h="4662263" w="4966458">
                <a:moveTo>
                  <a:pt x="0" y="0"/>
                </a:moveTo>
                <a:lnTo>
                  <a:pt x="4966458" y="0"/>
                </a:lnTo>
                <a:lnTo>
                  <a:pt x="4966458" y="4662263"/>
                </a:lnTo>
                <a:lnTo>
                  <a:pt x="0" y="4662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7475" y="1511365"/>
            <a:ext cx="8584825" cy="170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FEASIBILITY &amp; POSITIVE IMPACT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7314439" y="1126487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2" y="0"/>
                </a:lnTo>
                <a:lnTo>
                  <a:pt x="7024992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2667" y="3630847"/>
            <a:ext cx="12420220" cy="466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250" indent="-321625" lvl="1">
              <a:lnSpc>
                <a:spcPts val="4171"/>
              </a:lnSpc>
              <a:buFont typeface="Arial"/>
              <a:buChar char="•"/>
            </a:pPr>
            <a:r>
              <a:rPr lang="en-US" sz="2979" spc="-29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Positive Impact: The project enhances quality of life and promotes social inclusion for individuals with limb loss.</a:t>
            </a:r>
          </a:p>
          <a:p>
            <a:pPr algn="l">
              <a:lnSpc>
                <a:spcPts val="4171"/>
              </a:lnSpc>
            </a:pPr>
          </a:p>
          <a:p>
            <a:pPr algn="l" marL="643250" indent="-321625" lvl="1">
              <a:lnSpc>
                <a:spcPts val="4171"/>
              </a:lnSpc>
              <a:buFont typeface="Arial"/>
              <a:buChar char="•"/>
            </a:pPr>
            <a:r>
              <a:rPr lang="en-US" sz="2979" spc="-29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Achieving Goals: It supports the UN Sustainable Development Goals (SDGs), particularly in health and equality.</a:t>
            </a:r>
          </a:p>
          <a:p>
            <a:pPr algn="l">
              <a:lnSpc>
                <a:spcPts val="4171"/>
              </a:lnSpc>
            </a:pPr>
          </a:p>
          <a:p>
            <a:pPr algn="l" marL="643250" indent="-321625" lvl="1">
              <a:lnSpc>
                <a:spcPts val="4171"/>
              </a:lnSpc>
              <a:spcBef>
                <a:spcPct val="0"/>
              </a:spcBef>
              <a:buFont typeface="Arial"/>
              <a:buChar char="•"/>
            </a:pPr>
            <a:r>
              <a:rPr lang="en-US" sz="2979" spc="-29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Feasibility: The project offers sustainable solutions that can be implemented on a wide scale to address the problem effectively.</a:t>
            </a:r>
          </a:p>
          <a:p>
            <a:pPr algn="l">
              <a:lnSpc>
                <a:spcPts val="4171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9091814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062974" y="4706024"/>
            <a:ext cx="8418995" cy="4293046"/>
          </a:xfrm>
          <a:custGeom>
            <a:avLst/>
            <a:gdLst/>
            <a:ahLst/>
            <a:cxnLst/>
            <a:rect r="r" b="b" t="t" l="l"/>
            <a:pathLst>
              <a:path h="4293046" w="8418995">
                <a:moveTo>
                  <a:pt x="0" y="0"/>
                </a:moveTo>
                <a:lnTo>
                  <a:pt x="8418995" y="0"/>
                </a:lnTo>
                <a:lnTo>
                  <a:pt x="8418995" y="4293047"/>
                </a:lnTo>
                <a:lnTo>
                  <a:pt x="0" y="4293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1931979" y="1214017"/>
            <a:ext cx="8418995" cy="4293046"/>
          </a:xfrm>
          <a:custGeom>
            <a:avLst/>
            <a:gdLst/>
            <a:ahLst/>
            <a:cxnLst/>
            <a:rect r="r" b="b" t="t" l="l"/>
            <a:pathLst>
              <a:path h="4293046" w="8418995">
                <a:moveTo>
                  <a:pt x="0" y="0"/>
                </a:moveTo>
                <a:lnTo>
                  <a:pt x="8418995" y="0"/>
                </a:lnTo>
                <a:lnTo>
                  <a:pt x="8418995" y="4293046"/>
                </a:lnTo>
                <a:lnTo>
                  <a:pt x="0" y="429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484205" y="1374084"/>
            <a:ext cx="4691264" cy="4936330"/>
          </a:xfrm>
          <a:custGeom>
            <a:avLst/>
            <a:gdLst/>
            <a:ahLst/>
            <a:cxnLst/>
            <a:rect r="r" b="b" t="t" l="l"/>
            <a:pathLst>
              <a:path h="4936330" w="4691264">
                <a:moveTo>
                  <a:pt x="0" y="0"/>
                </a:moveTo>
                <a:lnTo>
                  <a:pt x="4691264" y="0"/>
                </a:lnTo>
                <a:lnTo>
                  <a:pt x="4691264" y="4936330"/>
                </a:lnTo>
                <a:lnTo>
                  <a:pt x="0" y="493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45457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630973" y="2643050"/>
          <a:ext cx="11005175" cy="6509531"/>
        </p:xfrm>
        <a:graphic>
          <a:graphicData uri="http://schemas.openxmlformats.org/drawingml/2006/table">
            <a:tbl>
              <a:tblPr/>
              <a:tblGrid>
                <a:gridCol w="2627694"/>
                <a:gridCol w="8377480"/>
              </a:tblGrid>
              <a:tr h="20532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Create advanced prosthetics using AI and quantum computing for improved performance.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4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Improve user comfort and interaction with the prosthetics.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88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Offer adaptive and responsive prosthetic solutions that adjust to different environments and user needs.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6458583" y="1023735"/>
            <a:ext cx="8115300" cy="91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972680" y="-184558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746804" y="6840434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2" y="0"/>
                </a:lnTo>
                <a:lnTo>
                  <a:pt x="7024992" y="3582210"/>
                </a:lnTo>
                <a:lnTo>
                  <a:pt x="0" y="3582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40012" y="2846869"/>
            <a:ext cx="13226318" cy="684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1- Prosthetic Efficiency Through AI</a:t>
            </a:r>
          </a:p>
          <a:p>
            <a:pPr algn="l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Enhance prosthetic functionality by leveraging AI to understand and adapt to user needs.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2- </a:t>
            </a: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Machine Learning Algorithms for Data Analysis &amp; Decision-Making</a:t>
            </a:r>
          </a:p>
          <a:p>
            <a:pPr algn="l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machine learning to analyze user movement patterns and predict behavior based on historical data.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3- </a:t>
            </a: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Adaptation for Improved Comfort &amp; Precision</a:t>
            </a:r>
          </a:p>
          <a:p>
            <a:pPr algn="l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 models predict and adapt prosthetic movements in real-time, improving user comfort and prosthetic efficiency based on environmental changes.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4- </a:t>
            </a: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Python for Data Collection &amp; Processing</a:t>
            </a:r>
          </a:p>
          <a:p>
            <a:pPr algn="l" marL="561334" indent="-280667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Python to collect and process data from sensors, ensuring efficient data handling and integration with AI models for real-time analysis.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5728" y="862214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4" y="0"/>
                </a:lnTo>
                <a:lnTo>
                  <a:pt x="665944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7289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40012" y="938052"/>
            <a:ext cx="12919288" cy="238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 &amp; MACHINE LEARNING INTEGRATION</a:t>
            </a:r>
          </a:p>
          <a:p>
            <a:pPr algn="l">
              <a:lnSpc>
                <a:spcPts val="547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93357" y="996517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612169" y="4129455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8812846" y="540355"/>
            <a:ext cx="4239502" cy="2161823"/>
          </a:xfrm>
          <a:custGeom>
            <a:avLst/>
            <a:gdLst/>
            <a:ahLst/>
            <a:cxnLst/>
            <a:rect r="r" b="b" t="t" l="l"/>
            <a:pathLst>
              <a:path h="2161823" w="4239502">
                <a:moveTo>
                  <a:pt x="0" y="0"/>
                </a:moveTo>
                <a:lnTo>
                  <a:pt x="4239502" y="0"/>
                </a:lnTo>
                <a:lnTo>
                  <a:pt x="4239502" y="2161823"/>
                </a:lnTo>
                <a:lnTo>
                  <a:pt x="0" y="216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1264" y="2212319"/>
            <a:ext cx="4788036" cy="4779330"/>
          </a:xfrm>
          <a:custGeom>
            <a:avLst/>
            <a:gdLst/>
            <a:ahLst/>
            <a:cxnLst/>
            <a:rect r="r" b="b" t="t" l="l"/>
            <a:pathLst>
              <a:path h="4779330" w="4788036">
                <a:moveTo>
                  <a:pt x="0" y="0"/>
                </a:moveTo>
                <a:lnTo>
                  <a:pt x="4788036" y="0"/>
                </a:lnTo>
                <a:lnTo>
                  <a:pt x="4788036" y="4779330"/>
                </a:lnTo>
                <a:lnTo>
                  <a:pt x="0" y="4779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5327" y="1084489"/>
            <a:ext cx="9492766" cy="170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 OF COMPUTING TECHNIQUES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5327" y="2980794"/>
            <a:ext cx="10573678" cy="730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4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Cutting-edge Technology Integration</a:t>
            </a:r>
          </a:p>
          <a:p>
            <a:pPr algn="l" marL="562225" indent="-281112" lvl="1">
              <a:lnSpc>
                <a:spcPts val="3645"/>
              </a:lnSpc>
              <a:buFont typeface="Arial"/>
              <a:buChar char="•"/>
            </a:pPr>
            <a:r>
              <a:rPr lang="en-US" sz="2604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quantum computing for fast data analysis and precise movement prediction.</a:t>
            </a:r>
          </a:p>
          <a:p>
            <a:pPr algn="l" marL="562225" indent="-281112" lvl="1">
              <a:lnSpc>
                <a:spcPts val="3645"/>
              </a:lnSpc>
              <a:buFont typeface="Arial"/>
              <a:buChar char="•"/>
            </a:pPr>
            <a:r>
              <a:rPr lang="en-US" sz="2604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Handles complex calculations at incredible speeds, revolutionizing prosthetic functionality.</a:t>
            </a:r>
          </a:p>
          <a:p>
            <a:pPr algn="l" marL="562225" indent="-281112" lvl="1">
              <a:lnSpc>
                <a:spcPts val="3645"/>
              </a:lnSpc>
              <a:buFont typeface="Arial"/>
              <a:buChar char="•"/>
            </a:pPr>
            <a:r>
              <a:rPr lang="en-US" sz="2604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Prosthetic can instantly compare new readings with past cases, ensuring quick and proper responses.</a:t>
            </a:r>
          </a:p>
          <a:p>
            <a:pPr algn="l">
              <a:lnSpc>
                <a:spcPts val="3645"/>
              </a:lnSpc>
            </a:pPr>
          </a:p>
          <a:p>
            <a:pPr algn="l">
              <a:lnSpc>
                <a:spcPts val="3645"/>
              </a:lnSpc>
            </a:pPr>
            <a:r>
              <a:rPr lang="en-US" sz="2604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Quantum Computing &amp; Grover's Algorithm:</a:t>
            </a:r>
          </a:p>
          <a:p>
            <a:pPr algn="l" marL="562225" indent="-281112" lvl="1">
              <a:lnSpc>
                <a:spcPts val="3645"/>
              </a:lnSpc>
              <a:buFont typeface="Arial"/>
              <a:buChar char="•"/>
            </a:pPr>
            <a:r>
              <a:rPr lang="en-US" sz="2604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</a:t>
            </a:r>
            <a:r>
              <a:rPr lang="en-US" sz="2604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cesses bio-signals quickly, improving accuracy in decision-making.</a:t>
            </a:r>
          </a:p>
          <a:p>
            <a:pPr algn="l" marL="562225" indent="-281112" lvl="1">
              <a:lnSpc>
                <a:spcPts val="3645"/>
              </a:lnSpc>
              <a:buFont typeface="Arial"/>
              <a:buChar char="•"/>
            </a:pPr>
            <a:r>
              <a:rPr lang="en-US" sz="2604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Grover’s Algorithm greatly speeds up searching through bio-signal data, enabling quick detection of critical patterns (e.g., oxygen level drops, irregular heartbeats).</a:t>
            </a:r>
          </a:p>
          <a:p>
            <a:pPr algn="l">
              <a:lnSpc>
                <a:spcPts val="3645"/>
              </a:lnSpc>
            </a:pPr>
          </a:p>
          <a:p>
            <a:pPr algn="l">
              <a:lnSpc>
                <a:spcPts val="3645"/>
              </a:lnSpc>
            </a:pPr>
          </a:p>
          <a:p>
            <a:pPr algn="l">
              <a:lnSpc>
                <a:spcPts val="36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0" y="7350168"/>
            <a:ext cx="3472777" cy="3472777"/>
          </a:xfrm>
          <a:custGeom>
            <a:avLst/>
            <a:gdLst/>
            <a:ahLst/>
            <a:cxnLst/>
            <a:rect r="r" b="b" t="t" l="l"/>
            <a:pathLst>
              <a:path h="3472777" w="3472777">
                <a:moveTo>
                  <a:pt x="0" y="0"/>
                </a:moveTo>
                <a:lnTo>
                  <a:pt x="3472777" y="0"/>
                </a:lnTo>
                <a:lnTo>
                  <a:pt x="3472777" y="3472778"/>
                </a:lnTo>
                <a:lnTo>
                  <a:pt x="0" y="347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798782" y="-507549"/>
            <a:ext cx="5982803" cy="5982803"/>
          </a:xfrm>
          <a:custGeom>
            <a:avLst/>
            <a:gdLst/>
            <a:ahLst/>
            <a:cxnLst/>
            <a:rect r="r" b="b" t="t" l="l"/>
            <a:pathLst>
              <a:path h="5982803" w="5982803">
                <a:moveTo>
                  <a:pt x="0" y="0"/>
                </a:moveTo>
                <a:lnTo>
                  <a:pt x="5982803" y="0"/>
                </a:lnTo>
                <a:lnTo>
                  <a:pt x="5982803" y="5982804"/>
                </a:lnTo>
                <a:lnTo>
                  <a:pt x="0" y="598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289" y="1354788"/>
            <a:ext cx="16746011" cy="866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INPUT: 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- bio_signals: List of numerical values representing bio-signals.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- threshold: A value to define the condition for significant patterns (e.g., heart rate &gt; 80 bpm).</a:t>
            </a:r>
          </a:p>
          <a:p>
            <a:pPr algn="just">
              <a:lnSpc>
                <a:spcPts val="3103"/>
              </a:lnSpc>
            </a:pP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Output: 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- indices: Indices of the bio_signals that meet the condition.</a:t>
            </a:r>
          </a:p>
          <a:p>
            <a:pPr algn="just">
              <a:lnSpc>
                <a:spcPts val="3103"/>
              </a:lnSpc>
            </a:pP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Steps: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1. **Preprocessing**: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a. Normalize the bio_signals (optional, if they have varying scales).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b. Convert bio_signals into binary format suitable for quantum computation.</a:t>
            </a:r>
          </a:p>
          <a:p>
            <a:pPr algn="just">
              <a:lnSpc>
                <a:spcPts val="3103"/>
              </a:lnSpc>
            </a:pP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 **Initialize Quantum Circuit**: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a. Define `n_qubits` = number of qubits needed to represent the signal indices in binary form.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b. Apply Hadamard gates to all qubits to create an equal superposition of all states.</a:t>
            </a:r>
          </a:p>
          <a:p>
            <a:pPr algn="just">
              <a:lnSpc>
                <a:spcPts val="3103"/>
              </a:lnSpc>
            </a:pP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3. **Define Oracle**: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a. For each binary index: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- Check the corresponding bio_signal value.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- If the value satisfies the condition (e.g., bio_signal &gt; threshold):</a:t>
            </a:r>
          </a:p>
          <a:p>
            <a:pPr algn="just">
              <a:lnSpc>
                <a:spcPts val="3103"/>
              </a:lnSpc>
            </a:pPr>
            <a:r>
              <a:rPr lang="en-US" sz="2216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- Mark the corresponding quantum state by flipping its phase using a Z-gate.</a:t>
            </a:r>
          </a:p>
          <a:p>
            <a:pPr algn="just">
              <a:lnSpc>
                <a:spcPts val="310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190811" y="-152400"/>
            <a:ext cx="7452388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PSEUDO-CODE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815223" y="0"/>
            <a:ext cx="3472777" cy="3472777"/>
          </a:xfrm>
          <a:custGeom>
            <a:avLst/>
            <a:gdLst/>
            <a:ahLst/>
            <a:cxnLst/>
            <a:rect r="r" b="b" t="t" l="l"/>
            <a:pathLst>
              <a:path h="3472777" w="3472777">
                <a:moveTo>
                  <a:pt x="0" y="0"/>
                </a:moveTo>
                <a:lnTo>
                  <a:pt x="3472777" y="0"/>
                </a:lnTo>
                <a:lnTo>
                  <a:pt x="3472777" y="3472777"/>
                </a:lnTo>
                <a:lnTo>
                  <a:pt x="0" y="3472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73717" y="4483983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834" y="806994"/>
            <a:ext cx="18288000" cy="918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4. **Apply Diffusion Operator**:</a:t>
            </a: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a. Reflect all quantum states around their mean amplitude to amplify the probability of marked states.</a:t>
            </a:r>
          </a:p>
          <a:p>
            <a:pPr algn="l">
              <a:lnSpc>
                <a:spcPts val="4047"/>
              </a:lnSpc>
            </a:pP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5. **Iterate Grover's Algorithm**:</a:t>
            </a: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a. Repeat the following steps approximately √N times, where N is the number of states:</a:t>
            </a: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- Apply the Oracle to mark target states.</a:t>
            </a: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- Apply the Diffusion Operator to amplify the marked states.</a:t>
            </a:r>
          </a:p>
          <a:p>
            <a:pPr algn="l">
              <a:lnSpc>
                <a:spcPts val="4047"/>
              </a:lnSpc>
            </a:pP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6. **Measure the Qubits**:</a:t>
            </a: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a. Perform a quantum measurement to collapse the quantum states.</a:t>
            </a: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b. Extract the indices of the states with the highest probabilities.</a:t>
            </a:r>
          </a:p>
          <a:p>
            <a:pPr algn="l">
              <a:lnSpc>
                <a:spcPts val="4047"/>
              </a:lnSpc>
            </a:pP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7. **Map Results to Original Data**:</a:t>
            </a: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a. Convert the measured indices back to the corresponding bio_signals.</a:t>
            </a:r>
          </a:p>
          <a:p>
            <a:pPr algn="l">
              <a:lnSpc>
                <a:spcPts val="4047"/>
              </a:lnSpc>
            </a:pPr>
            <a:r>
              <a:rPr lang="en-US" sz="2891" spc="-8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b. Output the significant bio_signals and their indices.</a:t>
            </a:r>
          </a:p>
          <a:p>
            <a:pPr algn="l">
              <a:lnSpc>
                <a:spcPts val="40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756594" y="-507549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4783" y="1857132"/>
            <a:ext cx="6102587" cy="7297747"/>
          </a:xfrm>
          <a:custGeom>
            <a:avLst/>
            <a:gdLst/>
            <a:ahLst/>
            <a:cxnLst/>
            <a:rect r="r" b="b" t="t" l="l"/>
            <a:pathLst>
              <a:path h="7297747" w="6102587">
                <a:moveTo>
                  <a:pt x="0" y="0"/>
                </a:moveTo>
                <a:lnTo>
                  <a:pt x="6102587" y="0"/>
                </a:lnTo>
                <a:lnTo>
                  <a:pt x="6102587" y="7297747"/>
                </a:lnTo>
                <a:lnTo>
                  <a:pt x="0" y="7297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5534" y="7082201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799"/>
                </a:lnTo>
                <a:lnTo>
                  <a:pt x="0" y="3204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46" y="9071637"/>
            <a:ext cx="746654" cy="186663"/>
          </a:xfrm>
          <a:custGeom>
            <a:avLst/>
            <a:gdLst/>
            <a:ahLst/>
            <a:cxnLst/>
            <a:rect r="r" b="b" t="t" l="l"/>
            <a:pathLst>
              <a:path h="186663" w="746654">
                <a:moveTo>
                  <a:pt x="0" y="0"/>
                </a:moveTo>
                <a:lnTo>
                  <a:pt x="746654" y="0"/>
                </a:lnTo>
                <a:lnTo>
                  <a:pt x="746654" y="186663"/>
                </a:lnTo>
                <a:lnTo>
                  <a:pt x="0" y="186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64313"/>
            <a:ext cx="10408364" cy="684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Innovative Design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User-friendly interface with intuitive controls for easy use by patients.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Display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Displays bio-data and prosthetic settings in real-time, enabling instant adjustments.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Device Compatibility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Compatible with smartphones, tablets, and desktops for flexible access.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Tech Stack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Backend: Python (Flask/Django) and Quantum for processing.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Frontend: HTML, CSS, and JavaScript for an interactive experience.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47964"/>
            <a:ext cx="12574933" cy="170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FRONTEND AND BACKEND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DAGdaakleXA</dc:identifier>
  <dcterms:modified xsi:type="dcterms:W3CDTF">2011-08-01T06:04:30Z</dcterms:modified>
  <cp:revision>1</cp:revision>
  <dc:title>Purple and Pink Gradient Futuristic Artificial Intelligence Presentation</dc:title>
</cp:coreProperties>
</file>